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tg"/>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tg" altLang="ko-KR" b="1">
                <a:solidFill>
                  <a:schemeClr val="tx1">
                    <a:lumMod val="50000"/>
                    <a:lumOff val="50000"/>
                  </a:schemeClr>
                </a:solidFill>
              </a:rPr>
              <a:t>№ 16</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Дар</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Калом</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аз</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Худоё</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tg" altLang="ko-KR" sz="4000"/>
              <a:t>Худо Мусоро даъват кард</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tg" altLang="ko-KR" sz="3200">
                <a:solidFill>
                  <a:schemeClr val="tx1">
                    <a:lumMod val="65000"/>
                    <a:lumOff val="35000"/>
                  </a:schemeClr>
                </a:solidFill>
              </a:rPr>
              <a:t>Вақте ки Мусо овози Худоро шунид, чӣ дид?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ангури зебо</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абр ва раъду барқ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буттаи сӯзон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баҳри тақсимшуда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tg" altLang="en-US" sz="2800">
                <a:solidFill>
                  <a:srgbClr val="FF0000"/>
                </a:solidFill>
              </a:rPr>
              <a:t>③ </a:t>
            </a:r>
            <a:r xmlns:a="http://schemas.openxmlformats.org/drawingml/2006/main">
              <a:rPr lang="tg" altLang="ko-KR" sz="2800">
                <a:solidFill>
                  <a:srgbClr val="FF0000"/>
                </a:solidFill>
              </a:rPr>
              <a:t>буттаи сӯзон</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 25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400"/>
              <a:t>Ҷидъӯн ва 300 нафараш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Имруз</a:t>
            </a:r>
            <a:r xmlns:a="http://schemas.openxmlformats.org/drawingml/2006/main">
              <a:rPr lang="tg" altLang="en-US" sz="4000">
                <a:solidFill>
                  <a:srgbClr val="FF0000"/>
                </a:solidFill>
              </a:rPr>
              <a:t> </a:t>
            </a:r>
            <a:r xmlns:a="http://schemas.openxmlformats.org/drawingml/2006/main">
              <a:rPr lang="tg" altLang="ko-KR" sz="4000">
                <a:solidFill>
                  <a:srgbClr val="FF0000"/>
                </a:solidFill>
              </a:rPr>
              <a:t>Калом</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t>Вақте ки фариштаи Худованд ба Ҷидъӯн зоҳир шуд, гуфт: «Худованд бо ту аст, эй ҷанговари тавоно».</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Доварон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600">
                <a:solidFill>
                  <a:schemeClr val="tx1">
                    <a:lumMod val="65000"/>
                    <a:lumOff val="35000"/>
                  </a:schemeClr>
                </a:solidFill>
              </a:rPr>
              <a:t>Фариштаи Худованд ба Ҷидъӯн зоҳир шуда, гуфт: «Худо бо туст, эй ҷанговари тавоно». Худо ба воситаи шабнам ва пашм ба ӯ итминон дод.</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Вақте ки ӯ боварӣ дошт, ки Худо ӯро даъват кардааст, Баал ва қурбонгоҳи онро, ки исроилиён саҷда мекарданд, шикаст.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Худо ба Ҷидъӯн гуфт, ки ҷанговаронро барои мағлуб кардани Мидиён интихоб кунад. Мувофиқи дастури Худо, танҳо 300 нафар интихоб карда шуданд.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Худо ба ӯ нақшаи аҷибе дод, ки ба онҳо ҳамла кунад. Худоё карнай ва кӯзаҳои холӣ бо машъал дар дарун дошта бошанд.</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Шабона Ҷидъӯн ва 300 нафараш нақшаи Худоро иҷро карданд. Онҳо дар ҷанг бар зидди мидиён ғолиб омаданд.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600">
                <a:solidFill>
                  <a:schemeClr val="tx1">
                    <a:lumMod val="65000"/>
                    <a:lumOff val="35000"/>
                  </a:schemeClr>
                </a:solidFill>
              </a:rPr>
              <a:t>Ҷидъӯн ва 300 нафараш танҳо бо итоат ба фармони Худо бар зидди мардуми сершумори Мидиён ғолиб омаданд.</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g" altLang="ko-KR" sz="3600">
                <a:solidFill>
                  <a:schemeClr val="tx1">
                    <a:lumMod val="65000"/>
                    <a:lumOff val="35000"/>
                  </a:schemeClr>
                </a:solidFill>
              </a:rPr>
              <a:t>Сирри пирӯзӣ дар ҳаёти ман итоат ба Худост.</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t>Худоё?</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Ӯ Худои Қодири Мутлақ аст, ки танҳо бо 300 нафар қувваҳои сершумори душманро мағлуб карда метавонад.</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Кадомаш барои Ҷидъӯн ва 300 нафараш барои мағлуб кардани душмани худ истифода нашуд?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кӯзаҳо</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шамшерҳо</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машъалҳо</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карнайҳо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② </a:t>
            </a:r>
            <a:r xmlns:a="http://schemas.openxmlformats.org/drawingml/2006/main">
              <a:rPr lang="tg" altLang="ko-KR" sz="2800">
                <a:solidFill>
                  <a:srgbClr val="FF0000"/>
                </a:solidFill>
              </a:rPr>
              <a:t>шамшерҳо</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tg" altLang="ko-KR" sz="3600">
                <a:solidFill>
                  <a:schemeClr val="tx1">
                    <a:lumMod val="65000"/>
                    <a:lumOff val="35000"/>
                  </a:schemeClr>
                </a:solidFill>
              </a:rPr>
              <a:t>Вақте ки Худованд дид, ки вай барои дидани он рафтааст, Худо ӯро даъват кард</a:t>
            </a:r>
          </a:p>
          <a:p>
            <a:r xmlns:a="http://schemas.openxmlformats.org/drawingml/2006/main">
              <a:rPr lang="tg" altLang="ko-KR" sz="3600">
                <a:solidFill>
                  <a:schemeClr val="tx1">
                    <a:lumMod val="65000"/>
                    <a:lumOff val="35000"/>
                  </a:schemeClr>
                </a:solidFill>
              </a:rPr>
              <a:t>аз даруни бутта,</a:t>
            </a:r>
          </a:p>
          <a:p>
            <a:r xmlns:a="http://schemas.openxmlformats.org/drawingml/2006/main">
              <a:rPr lang="tg" altLang="ko-KR" sz="3600">
                <a:solidFill>
                  <a:schemeClr val="tx1">
                    <a:lumMod val="65000"/>
                    <a:lumOff val="35000"/>
                  </a:schemeClr>
                </a:solidFill>
              </a:rPr>
              <a:t>«Мусо! Мусо! Ва Мусо гуфт: «Инак Ман ҳастам».</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tg" altLang="ko-KR" sz="2800">
                <a:solidFill>
                  <a:schemeClr val="tx1">
                    <a:lumMod val="65000"/>
                    <a:lumOff val="35000"/>
                  </a:schemeClr>
                </a:solidFill>
              </a:rPr>
              <a:t>Хуруҷ</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Имруз</a:t>
            </a:r>
            <a:r xmlns:a="http://schemas.openxmlformats.org/drawingml/2006/main">
              <a:rPr lang="tg" altLang="en-US" sz="4000">
                <a:solidFill>
                  <a:srgbClr val="FF0000"/>
                </a:solidFill>
              </a:rPr>
              <a:t> </a:t>
            </a:r>
            <a:r xmlns:a="http://schemas.openxmlformats.org/drawingml/2006/main">
              <a:rPr lang="tg" altLang="ko-KR" sz="4000">
                <a:solidFill>
                  <a:srgbClr val="FF0000"/>
                </a:solidFill>
              </a:rPr>
              <a:t>Калом</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t>Вақте ки фариштаи Худованд ба Ҷидъӯн зоҳир шуд, гуфт: «Худованд бо ту аст, эй ҷанговари тавоно».</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Доварон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tg" altLang="ko-KR" b="1">
                <a:solidFill>
                  <a:schemeClr val="tx1">
                    <a:lumMod val="50000"/>
                    <a:lumOff val="50000"/>
                  </a:schemeClr>
                </a:solidFill>
              </a:rPr>
              <a:t>№ 26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tg" altLang="ko-KR" sz="4000"/>
              <a:t>Шимшӯн, Ҷанговари қавӣ.</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tg" altLang="ko-KR" sz="3600">
                <a:solidFill>
                  <a:schemeClr val="tx1">
                    <a:lumMod val="65000"/>
                    <a:lumOff val="35000"/>
                  </a:schemeClr>
                </a:solidFill>
              </a:rPr>
              <a:t>Зан писаре зоид ва ба ӯ Шимшӯн ном гузошт. Ӯ калон шуд ва Худованд ӯро баракат дод,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tg" altLang="ko-KR" sz="2800">
                <a:solidFill>
                  <a:schemeClr val="tx1">
                    <a:lumMod val="65000"/>
                    <a:lumOff val="35000"/>
                  </a:schemeClr>
                </a:solidFill>
              </a:rPr>
              <a:t>Доварон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tg" altLang="ko-KR" sz="2500">
                <a:solidFill>
                  <a:schemeClr val="tx1">
                    <a:lumMod val="65000"/>
                    <a:lumOff val="35000"/>
                  </a:schemeClr>
                </a:solidFill>
              </a:rPr>
              <a:t>Дар байни сардорони банӣ-Исроил як пешвое буд, ки Шимшӯн ном дошт. Ӯ марде буд, ки аз таваллуд барои Худо ҷудо карда мешуд.</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tg" altLang="ko-KR" sz="2400">
                <a:solidFill>
                  <a:schemeClr val="tx1">
                    <a:lumMod val="65000"/>
                    <a:lumOff val="35000"/>
                  </a:schemeClr>
                </a:solidFill>
              </a:rPr>
              <a:t>Шимшӯн як ҷанговари хеле қавӣ буд. Аз сабаби Шимшӯн, фалиштиён ва дигар кишварҳое, ки онҳоро ситам мекарданд, ба исроилиён зулм карда натавонистанд.</a:t>
            </a:r>
            <a:r xmlns:a="http://schemas.openxmlformats.org/drawingml/2006/main">
              <a:rPr lang="tg" altLang="en-US" sz="2400">
                <a:solidFill>
                  <a:schemeClr val="tx1">
                    <a:lumMod val="65000"/>
                    <a:lumOff val="35000"/>
                  </a:schemeClr>
                </a:solidFill>
              </a:rPr>
              <a:t> </a:t>
            </a:r>
            <a:r xmlns:a="http://schemas.openxmlformats.org/drawingml/2006/main">
              <a:rPr lang="tg" altLang="ko-KR" sz="2400">
                <a:solidFill>
                  <a:schemeClr val="tx1">
                    <a:lumMod val="65000"/>
                    <a:lumOff val="35000"/>
                  </a:schemeClr>
                </a:solidFill>
              </a:rPr>
              <a:t>дигар.</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tg" altLang="ko-KR" sz="2400">
                <a:solidFill>
                  <a:schemeClr val="tx1">
                    <a:lumMod val="65000"/>
                    <a:lumOff val="35000"/>
                  </a:schemeClr>
                </a:solidFill>
              </a:rPr>
              <a:t>Қувваи ӯ аз мӯяш буд. Аммо, мӯи ӯро бо фиреб тарошида буданд. Ҳамин тавр, ӯ қудрати худро аз даст дод.</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tg" altLang="ko-KR" sz="2500">
                <a:solidFill>
                  <a:schemeClr val="tx1">
                    <a:lumMod val="65000"/>
                    <a:lumOff val="35000"/>
                  </a:schemeClr>
                </a:solidFill>
              </a:rPr>
              <a:t>Шимшӯнро дастгир карданд ва душманон хандиданд. Пушаймон шуд, ки аз такаббурӣ фиреб дода шуд.</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tg" altLang="ko-KR" sz="2500">
                <a:solidFill>
                  <a:schemeClr val="tx1">
                    <a:lumMod val="65000"/>
                    <a:lumOff val="35000"/>
                  </a:schemeClr>
                </a:solidFill>
              </a:rPr>
              <a:t>Шимшӯн ба Худо дуо кард, ки бори охир ӯро боз қавӣ кунад. Худо дуоашро иҷобат кард ва ниҳоят ба ӯ қувват бахшид.</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tg" altLang="ko-KR" sz="3200">
                <a:solidFill>
                  <a:schemeClr val="tx1">
                    <a:lumMod val="65000"/>
                    <a:lumOff val="35000"/>
                  </a:schemeClr>
                </a:solidFill>
              </a:rPr>
              <a:t>Шимшӯн марде буд, ки аз ҷониби Худо файз ва даъвати махсус дода шудааст.</a:t>
            </a:r>
            <a:r xmlns:a="http://schemas.openxmlformats.org/drawingml/2006/main">
              <a:rPr lang="tg"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tg" altLang="ko-KR" sz="3200">
                <a:solidFill>
                  <a:schemeClr val="tx1">
                    <a:lumMod val="65000"/>
                    <a:lumOff val="35000"/>
                  </a:schemeClr>
                </a:solidFill>
              </a:rPr>
              <a:t>Аммо, аз сабаби такаббурӣ,</a:t>
            </a:r>
          </a:p>
          <a:p>
            <a:pPr xmlns:a="http://schemas.openxmlformats.org/drawingml/2006/main" algn="ctr"/>
            <a:r xmlns:a="http://schemas.openxmlformats.org/drawingml/2006/main">
              <a:rPr lang="tg" altLang="ko-KR" sz="3200">
                <a:solidFill>
                  <a:schemeClr val="tx1">
                    <a:lumMod val="65000"/>
                    <a:lumOff val="35000"/>
                  </a:schemeClr>
                </a:solidFill>
              </a:rPr>
              <a:t>хамаи онхоро аз даст дод.</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g" altLang="ko-KR" sz="3200">
                <a:solidFill>
                  <a:schemeClr val="tx1">
                    <a:lumMod val="65000"/>
                    <a:lumOff val="35000"/>
                  </a:schemeClr>
                </a:solidFill>
              </a:rPr>
              <a:t>Мо низ фарзандони маҳбуби Худо ҳастем, ки файзу рисолати Худоро гирифтаем.</a:t>
            </a:r>
            <a:r xmlns:a="http://schemas.openxmlformats.org/drawingml/2006/main">
              <a:rPr lang="tg"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g" altLang="ko-KR" sz="3200">
                <a:solidFill>
                  <a:schemeClr val="tx1">
                    <a:lumMod val="65000"/>
                    <a:lumOff val="35000"/>
                  </a:schemeClr>
                </a:solidFill>
              </a:rPr>
              <a:t>Аз ин рӯ, мо бояд дар назди Каломи Худо фурӯтан бошем.</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tg" altLang="ko-KR" sz="3200"/>
              <a:t>Худоё?</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tg" altLang="ko-KR" sz="3600">
                <a:solidFill>
                  <a:schemeClr val="tx1">
                    <a:lumMod val="65000"/>
                    <a:lumOff val="35000"/>
                  </a:schemeClr>
                </a:solidFill>
              </a:rPr>
              <a:t>Худо дуоҳои ҷиддӣ ва ростқавлонаи моро мешунавад ва ҷавоб медиҳад</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Не.</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17</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Дар</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Калом</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аз</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Худоё</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400"/>
              <a:t>Даҳ офатҳои табиӣ</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tg" altLang="ko-KR" sz="3600">
                <a:solidFill>
                  <a:schemeClr val="tx1">
                    <a:lumMod val="65000"/>
                    <a:lumOff val="35000"/>
                  </a:schemeClr>
                </a:solidFill>
              </a:rPr>
              <a:t>Қудрати Шимшӯн аз куҷо пайдо шуд?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мӯй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бозу</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по</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чашм</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tg" altLang="en-US" sz="2800">
                <a:solidFill>
                  <a:srgbClr val="FF0000"/>
                </a:solidFill>
              </a:rPr>
              <a:t>① </a:t>
            </a:r>
            <a:r xmlns:a="http://schemas.openxmlformats.org/drawingml/2006/main">
              <a:rPr lang="tg" altLang="ko-KR" sz="2800">
                <a:solidFill>
                  <a:srgbClr val="FF0000"/>
                </a:solidFill>
              </a:rPr>
              <a:t>мӯй</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tg" altLang="ko-KR" sz="3600">
                <a:solidFill>
                  <a:schemeClr val="tx1">
                    <a:lumMod val="65000"/>
                    <a:lumOff val="35000"/>
                  </a:schemeClr>
                </a:solidFill>
              </a:rPr>
              <a:t>Зан писаре зоид ва ба ӯ Шимшӯн ном гузошт. Ӯ калон шуд ва Худованд ӯро баракат дод,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tg" altLang="ko-KR" sz="2800">
                <a:solidFill>
                  <a:schemeClr val="tx1">
                    <a:lumMod val="65000"/>
                    <a:lumOff val="35000"/>
                  </a:schemeClr>
                </a:solidFill>
              </a:rPr>
              <a:t>Доварон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 27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600"/>
              <a:t>Рут, зани дорои хислати олиҷаноб</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bg1">
                    <a:lumMod val="50000"/>
                  </a:schemeClr>
                </a:solidFill>
              </a:rPr>
              <a:t>Халқи ту халқи ман ва Худои ту Худои ман хоҳад буд.</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Рут</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Як зани яҳудӣ Ноомӣ ду писар дошт, ки бо ғайрияҳудиён издивоҷ карданд. Аммо ду писараш вафот карданд. Инак, бо ду келини бевазанаш монд.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Ноомӣ тасмим гирифт, ки ба хонаи худ дар Яҳудо баргардад. Ба ду келинаш гуфт, ки ба хона баргарданд. Аммо келини дуюмаш ба зодгоҳаш барнагашт, балки аз паи хушдоманаш рафт, то дар Яҳудо зиндагӣ кунад.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Ба Рут лозим омад, ки ғаллаи боқимондаро бичинад, то бо Ноомӣ зиндагӣ кунад, зеро ӯ шавҳар надошт, ки хонаашро идора кунад.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Вай тасодуфан ғаллаи боқимондаро дар саҳрои Бӯаз чидааст. Бӯаз фикр мекард, ки вай зани олиҷаноб аст ва ба Рут издивоҷ кард.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400">
                <a:solidFill>
                  <a:schemeClr val="tx1">
                    <a:lumMod val="65000"/>
                    <a:lumOff val="35000"/>
                  </a:schemeClr>
                </a:solidFill>
              </a:rPr>
              <a:t>Бӯаз Рут ва Ноомиро чун оила қабул кард ва зиндагии хушбахтона дошт. Дар оянда шоҳ Довуд ва Исо аз насли Бӯаз ва Рут буданд.</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600">
                <a:solidFill>
                  <a:schemeClr val="tx1">
                    <a:lumMod val="65000"/>
                    <a:lumOff val="35000"/>
                  </a:schemeClr>
                </a:solidFill>
              </a:rPr>
              <a:t>Рут як насл буд. Зани хубу поквичдон буд ва хизмати хушдоманашро хуб мекард.</a:t>
            </a:r>
          </a:p>
          <a:p>
            <a:pPr xmlns:a="http://schemas.openxmlformats.org/drawingml/2006/main" algn="ctr"/>
            <a:r xmlns:a="http://schemas.openxmlformats.org/drawingml/2006/main">
              <a:rPr lang="tg" altLang="ko-KR" sz="3600">
                <a:solidFill>
                  <a:schemeClr val="tx1">
                    <a:lumMod val="65000"/>
                    <a:lumOff val="35000"/>
                  </a:schemeClr>
                </a:solidFill>
              </a:rPr>
              <a:t>Пас, вай баракат ёфт.</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g" altLang="ko-KR" sz="3600">
                <a:solidFill>
                  <a:schemeClr val="tx1">
                    <a:lumMod val="65000"/>
                    <a:lumOff val="35000"/>
                  </a:schemeClr>
                </a:solidFill>
              </a:rPr>
              <a:t>Мо низ бояд ба ҳамсоягонамон кумак кунем</a:t>
            </a:r>
          </a:p>
          <a:p>
            <a:pPr xmlns:a="http://schemas.openxmlformats.org/drawingml/2006/main" algn="ctr"/>
            <a:r xmlns:a="http://schemas.openxmlformats.org/drawingml/2006/main">
              <a:rPr lang="tg" altLang="ko-KR" sz="3600">
                <a:solidFill>
                  <a:schemeClr val="tx1">
                    <a:lumMod val="65000"/>
                    <a:lumOff val="35000"/>
                  </a:schemeClr>
                </a:solidFill>
              </a:rPr>
              <a:t>ва Худоро бипарастед</a:t>
            </a:r>
          </a:p>
          <a:p>
            <a:pPr xmlns:a="http://schemas.openxmlformats.org/drawingml/2006/main" algn="ctr"/>
            <a:r xmlns:a="http://schemas.openxmlformats.org/drawingml/2006/main">
              <a:rPr lang="tg" altLang="ko-KR" sz="3600">
                <a:solidFill>
                  <a:schemeClr val="tx1">
                    <a:lumMod val="65000"/>
                    <a:lumOff val="35000"/>
                  </a:schemeClr>
                </a:solidFill>
              </a:rPr>
              <a:t>бо дили поку самими.</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tg" altLang="ko-KR" sz="3600">
                <a:solidFill>
                  <a:schemeClr val="tx1">
                    <a:lumMod val="65000"/>
                    <a:lumOff val="35000"/>
                  </a:schemeClr>
                </a:solidFill>
              </a:rPr>
              <a:t>Ва мисриён хоҳанд донист, ки Ман Худованд ҳастам, вақте ки ман дасти Худро бар зидди Миср дароз карда, банӣ-Исроилро аз он берун мекунам.</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Хуруҷ</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t>Худоё?</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ба зоҳири зоҳир нест, балки ба қалб нигоҳ мекунад.</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Чаро Ноомӣ аз Мӯоб ба Яҳудо баргашт?</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зеро вай бемор шуд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зеро шавҳараш мурд..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зеро ду писараш мурданд..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зеро вай мехост бо оилааш шинос шавад..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③ </a:t>
            </a:r>
            <a:r xmlns:a="http://schemas.openxmlformats.org/drawingml/2006/main">
              <a:rPr lang="tg" altLang="ko-KR" sz="2800">
                <a:solidFill>
                  <a:srgbClr val="FF0000"/>
                </a:solidFill>
              </a:rPr>
              <a:t>зеро ду писараш мурданд..</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bg1">
                    <a:lumMod val="50000"/>
                  </a:schemeClr>
                </a:solidFill>
              </a:rPr>
              <a:t>Халқи ту халқи ман ва Худои ту Худои ман хоҳад буд.</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Рут</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 28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400"/>
              <a:t>Дуои Ҳанна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Ва Самуили писарбача қад мекашид, ки дар назари Худованд ва дар назари мардум писанд меомад.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1 Самуил</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Ҳанна писар надошт. Ҳамин тавр, вай чунон ғамгин шуд, ки ба Худо дуо кард. «Эй Падар, Худоё, агар ба ман писаре бидиҳӣ, ман ӯро барои тамоми айёми умраш ба ту медиҳам».</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Худо дуои ӯро ба ёд овард ва ба Ҳанно писаре дод, ки бо номи Самуил ном дошт.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Ҳанна писарашро барои ибодати Худо дар маъбад дод, ки пештар дуо мекард.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Самуил дар маъбад зиндагӣ мекард ва ба Худо саҷда мекард. Ӯ аз одамон ва Худо файзи зиёд гирифт.</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400">
                <a:solidFill>
                  <a:schemeClr val="tx1">
                    <a:lumMod val="65000"/>
                    <a:lumOff val="35000"/>
                  </a:schemeClr>
                </a:solidFill>
              </a:rPr>
              <a:t>Самуили хурдсол хуб ба воя расида, писари ҷавон шуд. Сипас, баъдтар, ӯ паёмбаре шуд, ки ба овози Худо гӯш дод.</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Мусо амри Худоро ба подшоҳи Миср Фиръавн гуфт. «Худованд чунин мегӯяд: қавми Маро бигзоред, то ки Маро парастиш кунанд».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solidFill>
                  <a:schemeClr val="tx1">
                    <a:lumMod val="65000"/>
                    <a:lumOff val="35000"/>
                  </a:schemeClr>
                </a:solidFill>
              </a:rPr>
              <a:t>Худо тамоми дуои Ҳаннаро гӯш кард, ӯро ба ёд овард ва ба он пурра ҷавоб дод.</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g" altLang="ko-KR" sz="3200">
                <a:solidFill>
                  <a:schemeClr val="tx1">
                    <a:lumMod val="65000"/>
                    <a:lumOff val="35000"/>
                  </a:schemeClr>
                </a:solidFill>
              </a:rPr>
              <a:t>Худо ҳамаи дуоҳои моро мешунавад.</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g" altLang="ko-KR" sz="3200">
                <a:solidFill>
                  <a:schemeClr val="tx1">
                    <a:lumMod val="65000"/>
                    <a:lumOff val="35000"/>
                  </a:schemeClr>
                </a:solidFill>
              </a:rPr>
              <a:t>Аз ин рӯ, мо бояд дуо гӯем</a:t>
            </a:r>
          </a:p>
          <a:p>
            <a:pPr xmlns:a="http://schemas.openxmlformats.org/drawingml/2006/main" algn="ctr"/>
            <a:r xmlns:a="http://schemas.openxmlformats.org/drawingml/2006/main">
              <a:rPr lang="tg" altLang="ko-KR" sz="3200">
                <a:solidFill>
                  <a:schemeClr val="tx1">
                    <a:lumMod val="65000"/>
                    <a:lumOff val="35000"/>
                  </a:schemeClr>
                </a:solidFill>
              </a:rPr>
              <a:t>чиддию поквичдонона.</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t>Худоё?</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дуои моро шунид ва содиқона ҷавоб дод.</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Имруз</a:t>
            </a:r>
            <a:r xmlns:a="http://schemas.openxmlformats.org/drawingml/2006/main">
              <a:rPr lang="tg" altLang="en-US" sz="4000">
                <a:solidFill>
                  <a:srgbClr val="FF0000"/>
                </a:solidFill>
              </a:rPr>
              <a:t> </a:t>
            </a:r>
            <a:r xmlns:a="http://schemas.openxmlformats.org/drawingml/2006/main">
              <a:rPr lang="tg" altLang="ko-KR" sz="4000">
                <a:solidFill>
                  <a:srgbClr val="FF0000"/>
                </a:solidFill>
              </a:rPr>
              <a:t>Викторина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Чаро Ҳанна ин қадар ғамгин буд?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аз сабаби дарди меъда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аз сабаби набудани пул</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аз сабаби набудани писар</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зеро вай зишт буд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③ </a:t>
            </a:r>
            <a:r xmlns:a="http://schemas.openxmlformats.org/drawingml/2006/main">
              <a:rPr lang="tg" altLang="ko-KR" sz="2800">
                <a:solidFill>
                  <a:srgbClr val="FF0000"/>
                </a:solidFill>
              </a:rPr>
              <a:t>аз сабаби набудани писар</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Ва Самуили писарбача қад мекашид, ки дар назари Худованд ва дар назари мардум писанд меомад.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1 Самуил</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Не.</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29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400"/>
              <a:t>Подшоҳ Шоул, аввалин подшоҳи Исроил</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Худованд ҷавоб дод: «Ба сухани онҳо гӯш деҳ ва ба онҳо подшоҳ деҳ». Ва Самуил ба мардони Исроил гуфт: «Ҳар кас ба шаҳри худ баргардад».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1 Самуил</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"Ба мо подшоҳ лозим аст!" Исроилиён хоҳиш карданд, ки ба Самуил подшоҳе диҳад.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«Ман ба онҳо подшоҳе хоҳам дод, чунон ки онҳо талаб карданд». Худо ба Самуил ҷавоб дод.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Худо Шоулро назди Самуил фиристод. Худо ба Самуил иҷозат дод, ки бар сари ӯ равған рехт, то подшоҳи Исроил шавад.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«Ин аст роҳбари мо, Шоул». Самуил ба исроилиён хабар дод, ки Худо Шоулро сарвари Исроил таъин кардааст.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“Ҳеҷ роҳе! Худо кист? Ман худо ҳастам" Фиръавн онро сахт рад кард.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400">
                <a:solidFill>
                  <a:schemeClr val="tx1">
                    <a:lumMod val="65000"/>
                    <a:lumOff val="35000"/>
                  </a:schemeClr>
                </a:solidFill>
              </a:rPr>
              <a:t>Дар аввал Шоул исроилиёнро хуб роҳнамоӣ мекард ва ба иродаи Худо содиқона итоат мекард. Аммо аз такаббур ва мағрурӣ подшоҳи бад шуд, ки ба хости Худо хиёнат кард.</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600">
                <a:solidFill>
                  <a:schemeClr val="tx1">
                    <a:lumMod val="65000"/>
                    <a:lumOff val="35000"/>
                  </a:schemeClr>
                </a:solidFill>
              </a:rPr>
              <a:t>Дар аввал Шоул фурӯтан буд.</a:t>
            </a:r>
          </a:p>
          <a:p>
            <a:pPr xmlns:a="http://schemas.openxmlformats.org/drawingml/2006/main" algn="ctr"/>
            <a:r xmlns:a="http://schemas.openxmlformats.org/drawingml/2006/main">
              <a:rPr lang="tg" altLang="ko-KR" sz="3600">
                <a:solidFill>
                  <a:schemeClr val="tx1">
                    <a:lumMod val="65000"/>
                    <a:lumOff val="35000"/>
                  </a:schemeClr>
                </a:solidFill>
              </a:rPr>
              <a:t>Аммо пас аз подшоҳ шуданаш</a:t>
            </a:r>
          </a:p>
          <a:p>
            <a:pPr xmlns:a="http://schemas.openxmlformats.org/drawingml/2006/main" algn="ctr"/>
            <a:r xmlns:a="http://schemas.openxmlformats.org/drawingml/2006/main">
              <a:rPr lang="tg" altLang="ko-KR" sz="3600">
                <a:solidFill>
                  <a:schemeClr val="tx1">
                    <a:lumMod val="65000"/>
                    <a:lumOff val="35000"/>
                  </a:schemeClr>
                </a:solidFill>
              </a:rPr>
              <a:t>вай дигар ба иродаи Худо итоат накард.</a:t>
            </a:r>
          </a:p>
          <a:p>
            <a:pPr xmlns:a="http://schemas.openxmlformats.org/drawingml/2006/main" algn="ctr"/>
            <a:r xmlns:a="http://schemas.openxmlformats.org/drawingml/2006/main">
              <a:rPr lang="tg" altLang="ko-KR" sz="3600">
                <a:solidFill>
                  <a:schemeClr val="tx1">
                    <a:lumMod val="65000"/>
                    <a:lumOff val="35000"/>
                  </a:schemeClr>
                </a:solidFill>
              </a:rPr>
              <a:t>Мағрур ва тамаъкор шуд.</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g" altLang="ko-KR" sz="3600">
                <a:solidFill>
                  <a:schemeClr val="tx1">
                    <a:lumMod val="65000"/>
                    <a:lumOff val="35000"/>
                  </a:schemeClr>
                </a:solidFill>
              </a:rPr>
              <a:t>Вақте ки Падари шумо Худо шуморо боло мебарад, шумо бояд ҳамеша фурӯтан бошед.</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t>Худоё?</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фурӯтанонро дӯст медорад,</a:t>
            </a:r>
          </a:p>
          <a:p>
            <a:r xmlns:a="http://schemas.openxmlformats.org/drawingml/2006/main">
              <a:rPr lang="tg" altLang="ko-KR" sz="3600">
                <a:solidFill>
                  <a:schemeClr val="tx1">
                    <a:lumMod val="65000"/>
                    <a:lumOff val="35000"/>
                  </a:schemeClr>
                </a:solidFill>
              </a:rPr>
              <a:t>вале мағрурро рад мекунад.</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Исроилиён аз Самуил чӣ пурсиданд?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ғизо</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шоҳ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Каломи Худо</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хона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② </a:t>
            </a:r>
            <a:r xmlns:a="http://schemas.openxmlformats.org/drawingml/2006/main">
              <a:rPr lang="tg" altLang="ko-KR" sz="2800">
                <a:solidFill>
                  <a:srgbClr val="FF0000"/>
                </a:solidFill>
              </a:rPr>
              <a:t>шоҳ</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Худованд ҷавоб дод: «Ба сухани онҳо гӯш деҳ ва ба онҳо подшоҳ деҳ». Ва Самуил ба мардони Исроил гуфт: «Ҳар кас ба шаҳри худ баргардад».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1 Самуил</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Не.</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30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t>Писари ҷавон, Довуд, ки Ҷолётро кушт</a:t>
            </a:r>
            <a:r xmlns:a="http://schemas.openxmlformats.org/drawingml/2006/main">
              <a:rPr lang="tg"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Довуд ба фалиштиён гуфт: «Шумо бо шамшер, найза ва найза бар зидди ман меоед, аммо ман ба исми Худованди Қодири Мутлақ, Худои лашкари Исроил, ки ба вай муқобилат кардаед, бар зидди шумо меоям.</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1 Самуил</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500">
                <a:solidFill>
                  <a:schemeClr val="tx1">
                    <a:lumMod val="65000"/>
                    <a:lumOff val="35000"/>
                  </a:schemeClr>
                </a:solidFill>
              </a:rPr>
              <a:t>Дар ӯрдугоҳи фалиштиён як сарбози бузурге буд, ки Ҷолёт ном дошт. Ӯ бо сар задани ҷанҷол номи Худоро таҳқир кард.</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400">
                <a:solidFill>
                  <a:schemeClr val="tx1">
                    <a:lumMod val="65000"/>
                    <a:lumOff val="35000"/>
                  </a:schemeClr>
                </a:solidFill>
              </a:rPr>
              <a:t>Аз сабаби дахшатнокаш касе чуръат намекард, ки ба мукобили у чанг кунад.</a:t>
            </a:r>
          </a:p>
          <a:p>
            <a:r xmlns:a="http://schemas.openxmlformats.org/drawingml/2006/main">
              <a:rPr lang="tg" altLang="ko-KR" sz="2400">
                <a:solidFill>
                  <a:schemeClr val="tx1">
                    <a:lumMod val="65000"/>
                    <a:lumOff val="35000"/>
                  </a:schemeClr>
                </a:solidFill>
              </a:rPr>
              <a:t>Дар он вақт Довуд, писарбача, ба подшоҳ Шоул гуфт: «Ман рафта, бо ӯ ҷанг мекунам».</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«Агар Худо бо ман бошад, ман метавонам ӯро мағлуб кунам».</a:t>
            </a:r>
          </a:p>
          <a:p>
            <a:r xmlns:a="http://schemas.openxmlformats.org/drawingml/2006/main">
              <a:rPr lang="tg" altLang="ko-KR" sz="2800">
                <a:solidFill>
                  <a:schemeClr val="tx1">
                    <a:lumMod val="65000"/>
                    <a:lumOff val="35000"/>
                  </a:schemeClr>
                </a:solidFill>
              </a:rPr>
              <a:t>Довуд бо панҷ санги ҳамвор ба Ҷолёт наздик шуд.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Мусо ба Худо дуо кард. "Худовандо, лутфан ба ман хабар диҳед, ки шумо минбаъд чӣ кор хоҳед кард."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500">
                <a:solidFill>
                  <a:schemeClr val="tx1">
                    <a:lumMod val="65000"/>
                    <a:lumOff val="35000"/>
                  </a:schemeClr>
                </a:solidFill>
              </a:rPr>
              <a:t>Довуд ба Ҷолёт, ки бо шамшеру найза бар зидди ӯ омад, гуфт. «Ман бо ту ба исми Худованд Худо меҷангам!»</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600">
                <a:solidFill>
                  <a:schemeClr val="tx1">
                    <a:lumMod val="65000"/>
                    <a:lumOff val="35000"/>
                  </a:schemeClr>
                </a:solidFill>
              </a:rPr>
              <a:t>Довуд санг партофт ва ба пешонии Ҷолёт зад.</a:t>
            </a:r>
          </a:p>
          <a:p>
            <a:r xmlns:a="http://schemas.openxmlformats.org/drawingml/2006/main">
              <a:rPr lang="tg" altLang="ko-KR" sz="2600">
                <a:solidFill>
                  <a:schemeClr val="tx1">
                    <a:lumMod val="65000"/>
                    <a:lumOff val="35000"/>
                  </a:schemeClr>
                </a:solidFill>
              </a:rPr>
              <a:t>Довуд бо кӯмаки Худо бар ин ҷанг ғалаба кард.</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Дарси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solidFill>
                  <a:schemeClr val="tx1">
                    <a:lumMod val="65000"/>
                    <a:lumOff val="35000"/>
                  </a:schemeClr>
                </a:solidFill>
              </a:rPr>
              <a:t>Аскарони Исроил метарсиданд</a:t>
            </a:r>
            <a:r xmlns:a="http://schemas.openxmlformats.org/drawingml/2006/main">
              <a:rPr lang="tg" altLang="en-US" sz="3200">
                <a:solidFill>
                  <a:schemeClr val="tx1">
                    <a:lumMod val="65000"/>
                    <a:lumOff val="35000"/>
                  </a:schemeClr>
                </a:solidFill>
              </a:rPr>
              <a:t> </a:t>
            </a:r>
            <a:r xmlns:a="http://schemas.openxmlformats.org/drawingml/2006/main">
              <a:rPr lang="tg" altLang="ko-KR" sz="3200">
                <a:solidFill>
                  <a:schemeClr val="tx1">
                    <a:lumMod val="65000"/>
                    <a:lumOff val="35000"/>
                  </a:schemeClr>
                </a:solidFill>
              </a:rPr>
              <a:t>аз Ҷолиёти азим. Онҳо аз ӯ метарсиданд.</a:t>
            </a:r>
          </a:p>
          <a:p>
            <a:pPr xmlns:a="http://schemas.openxmlformats.org/drawingml/2006/main" algn="ctr"/>
            <a:r xmlns:a="http://schemas.openxmlformats.org/drawingml/2006/main">
              <a:rPr lang="tg" altLang="ko-KR" sz="3200">
                <a:solidFill>
                  <a:schemeClr val="tx1">
                    <a:lumMod val="65000"/>
                    <a:lumOff val="35000"/>
                  </a:schemeClr>
                </a:solidFill>
              </a:rPr>
              <a:t>Аммо Довуд, ки ба њимояи Худо бовар дошт, бо ў љанги далерона кард ва ўро шикаст дод.</a:t>
            </a:r>
          </a:p>
          <a:p>
            <a:pPr xmlns:a="http://schemas.openxmlformats.org/drawingml/2006/main" algn="ctr"/>
            <a:r xmlns:a="http://schemas.openxmlformats.org/drawingml/2006/main">
              <a:rPr lang="tg" altLang="ko-KR" sz="3200">
                <a:solidFill>
                  <a:schemeClr val="tx1">
                    <a:lumMod val="65000"/>
                    <a:lumOff val="35000"/>
                  </a:schemeClr>
                </a:solidFill>
              </a:rPr>
              <a:t>Мо бояд бовар кунем, ки Худо ҳамеша моро нигоҳ дорад. Мо метавонем далерӣ бо боварӣ дошта бошем, ки Худо моро дар ҳама ҳолат муҳофизат мекунад.</a:t>
            </a:r>
          </a:p>
          <a:p>
            <a:pPr xmlns:a="http://schemas.openxmlformats.org/drawingml/2006/main" algn="ctr"/>
            <a:r xmlns:a="http://schemas.openxmlformats.org/drawingml/2006/main">
              <a:rPr lang="tg" altLang="ko-KR" sz="3200">
                <a:solidFill>
                  <a:schemeClr val="tx1">
                    <a:lumMod val="65000"/>
                    <a:lumOff val="35000"/>
                  </a:schemeClr>
                </a:solidFill>
              </a:rPr>
              <a:t>Далерӣ, ки аз имон ба Худост, метавонад ҳар гуна тарсро мағлуб кунад.</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t>Худоё?</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касонеро, ки дар роҳи Ӯ меҷанганд, пирӯз мегардонад.</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Чӣ буд, ки Довуд ба Ҷолёт партофт?</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шамшер</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найза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санг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сипар</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③ </a:t>
            </a:r>
            <a:r xmlns:a="http://schemas.openxmlformats.org/drawingml/2006/main">
              <a:rPr lang="tg" altLang="ko-KR" sz="2800">
                <a:solidFill>
                  <a:srgbClr val="FF0000"/>
                </a:solidFill>
              </a:rPr>
              <a:t>санг</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Довуд ба фалиштиён гуфт: «Шумо бо шамшер, найза ва найза бар зидди ман меоед, аммо ман ба исми Худованди Қодири Мутлақ, Худои лашкари Исроил, ки ба вай муқобилат кардаед, бар зидди шумо меоям.</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1 Самуил</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700">
                <a:solidFill>
                  <a:schemeClr val="tx1">
                    <a:lumMod val="65000"/>
                    <a:lumOff val="35000"/>
                  </a:schemeClr>
                </a:solidFill>
              </a:rPr>
              <a:t>Худо ба тамоми сарзамини Миср даҳ фалокат овард. Мардуми Миср ва Фиръавн фаҳмиданд, ки Худои ҳақиқӣ кист.</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«Эй Мусо, ҳозир бо тамоми банӣ-Исроилият аз Миср берун шав». Фиръавн чорае надошт, ки онҳоро раҳо кунад.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600">
                <a:solidFill>
                  <a:schemeClr val="tx1">
                    <a:lumMod val="65000"/>
                    <a:lumOff val="35000"/>
                  </a:schemeClr>
                </a:solidFill>
              </a:rPr>
              <a:t>Фиръавн фикр мекард, ки ӯ бо нодида гирифтани Худо аз ҳама қавӣ аст.</a:t>
            </a:r>
            <a:r xmlns:a="http://schemas.openxmlformats.org/drawingml/2006/main">
              <a:rPr lang="tg"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tg" altLang="ko-KR" sz="3600">
                <a:solidFill>
                  <a:schemeClr val="tx1">
                    <a:lumMod val="65000"/>
                    <a:lumOff val="35000"/>
                  </a:schemeClr>
                </a:solidFill>
              </a:rPr>
              <a:t>Аз ин рӯ, ӯ бояд дар зери офатҳои калон қарор гирад.</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g" altLang="ko-KR" sz="3600">
                <a:solidFill>
                  <a:schemeClr val="tx1">
                    <a:lumMod val="65000"/>
                    <a:lumOff val="35000"/>
                  </a:schemeClr>
                </a:solidFill>
              </a:rPr>
              <a:t>Мо бояд эътироф кунем, ки Худои Қодири Мутлақ аст, на мо.</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tg" altLang="ko-KR" sz="3600">
                <a:solidFill>
                  <a:schemeClr val="tx1">
                    <a:lumMod val="65000"/>
                    <a:lumOff val="35000"/>
                  </a:schemeClr>
                </a:solidFill>
              </a:rPr>
              <a:t>Вақте ки Худованд дид, ки вай барои дидани он рафтааст, Худо ӯро даъват кард</a:t>
            </a:r>
          </a:p>
          <a:p>
            <a:r xmlns:a="http://schemas.openxmlformats.org/drawingml/2006/main">
              <a:rPr lang="tg" altLang="ko-KR" sz="3600">
                <a:solidFill>
                  <a:schemeClr val="tx1">
                    <a:lumMod val="65000"/>
                    <a:lumOff val="35000"/>
                  </a:schemeClr>
                </a:solidFill>
              </a:rPr>
              <a:t>аз даруни бутта,</a:t>
            </a:r>
          </a:p>
          <a:p>
            <a:r xmlns:a="http://schemas.openxmlformats.org/drawingml/2006/main">
              <a:rPr lang="tg" altLang="ko-KR" sz="3600">
                <a:solidFill>
                  <a:schemeClr val="tx1">
                    <a:lumMod val="65000"/>
                    <a:lumOff val="35000"/>
                  </a:schemeClr>
                </a:solidFill>
              </a:rPr>
              <a:t>«Мусо! Мусо! Ва Мусо гуфт: «Инак Ман ҳастам».</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tg" altLang="ko-KR" sz="2800">
                <a:solidFill>
                  <a:schemeClr val="tx1">
                    <a:lumMod val="65000"/>
                    <a:lumOff val="35000"/>
                  </a:schemeClr>
                </a:solidFill>
              </a:rPr>
              <a:t>Хуруҷ</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t>Худоё?</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шакли бутҳо ё дигар худоёни козиб аст.</a:t>
            </a:r>
          </a:p>
          <a:p>
            <a:r xmlns:a="http://schemas.openxmlformats.org/drawingml/2006/main">
              <a:rPr lang="tg" altLang="ko-KR" sz="3600">
                <a:solidFill>
                  <a:schemeClr val="tx1">
                    <a:lumMod val="65000"/>
                    <a:lumOff val="35000"/>
                  </a:schemeClr>
                </a:solidFill>
              </a:rPr>
              <a:t>Худо зинда аст ва бо қудрати бузурги худ амал мекунад.</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бар Миср чанд фалокат овард?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панҷ</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ҳафт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дувоздаҳ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даҳ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④ </a:t>
            </a:r>
            <a:r xmlns:a="http://schemas.openxmlformats.org/drawingml/2006/main">
              <a:rPr lang="tg" altLang="ko-KR" sz="2800">
                <a:solidFill>
                  <a:srgbClr val="FF0000"/>
                </a:solidFill>
              </a:rPr>
              <a:t>даҳ</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tg" altLang="ko-KR" sz="3600">
                <a:solidFill>
                  <a:schemeClr val="tx1">
                    <a:lumMod val="65000"/>
                    <a:lumOff val="35000"/>
                  </a:schemeClr>
                </a:solidFill>
              </a:rPr>
              <a:t>Ва мисриён хоҳанд донист, ки Ман Худованд ҳастам, вақте ки ман дасти Худро бар зидди Миср дароз карда, банӣ-Исроилро аз он берун мекунам.</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Хуруҷ</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НЕ. 18</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400"/>
              <a:t>Сутуни абр</a:t>
            </a:r>
          </a:p>
          <a:p>
            <a:pPr xmlns:a="http://schemas.openxmlformats.org/drawingml/2006/main" algn="ctr"/>
            <a:r xmlns:a="http://schemas.openxmlformats.org/drawingml/2006/main">
              <a:rPr lang="tg" altLang="ko-KR" sz="4400"/>
              <a:t>ва сутуни оташ</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Рӯзона Худованд пешопеши онҳо дар сутуни абр мерафт, то ки онҳоро ба роҳашон ҳидоят кунад ва шабона дар сутуни оташ ба онҳо равшанӣ диҳад, то ки онҳо шабу рӯз сафар кунанд.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Хуруҷ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Халқи исроилӣ дар Миср 430 сол зиндагӣ мекард. Онҳо Мисрро тарк карданд, то ба замини ваъдашуда — Канъон баргарданд, дар охири 430 сол.</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«Чй тавр мо рохи дурустро гирем?», «Агар дар рох бо одамони бад вомехурем-чй?». Онҳо бисёр ғамгин шуданд.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Дар он вақт Худо ба онҳо далеле нишон дод, ки Ӯ онҳоро ҳидоят мекунад. Он сутуни абр буд.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Шабона сутуни оташ шуд. Њамин тавр Худованд шабу рўз онњоро њидоят кард.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400">
                <a:solidFill>
                  <a:schemeClr val="tx1">
                    <a:lumMod val="65000"/>
                    <a:lumOff val="35000"/>
                  </a:schemeClr>
                </a:solidFill>
              </a:rPr>
              <a:t>"Мо наметарсем, зеро Худо бо мост!" Банӣ-Исроил ба Худо шукр мегуфт, ки онҳоро бо сутуни абр ва сутуни оташ ҳидоят кардааст.</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tg" altLang="ko-KR" sz="2800">
                <a:solidFill>
                  <a:schemeClr val="tx1">
                    <a:lumMod val="65000"/>
                    <a:lumOff val="35000"/>
                  </a:schemeClr>
                </a:solidFill>
              </a:rPr>
              <a:t>Рӯзе Мӯсо дид, ки як мисрӣ як исроилро мезанад, хашмгин шуд ва тарафи қавми худ гирифт ва мисриро кушт.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Имруз</a:t>
            </a:r>
            <a:r xmlns:a="http://schemas.openxmlformats.org/drawingml/2006/main">
              <a:rPr lang="tg" altLang="en-US" sz="4000">
                <a:solidFill>
                  <a:srgbClr val="FF0000"/>
                </a:solidFill>
              </a:rPr>
              <a:t> </a:t>
            </a:r>
            <a:r xmlns:a="http://schemas.openxmlformats.org/drawingml/2006/main">
              <a:rPr lang="tg" altLang="ko-KR" sz="4000">
                <a:solidFill>
                  <a:srgbClr val="FF0000"/>
                </a:solidFill>
              </a:rPr>
              <a:t>дарс</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600">
                <a:solidFill>
                  <a:schemeClr val="tx1">
                    <a:lumMod val="65000"/>
                    <a:lumOff val="35000"/>
                  </a:schemeClr>
                </a:solidFill>
              </a:rPr>
              <a:t>Вақте ки бисёре аз исроилиён аз биёбони хатарнок гузаштанд, Худо ба онҳо далеле нишон дод, ки онҳоро бо сутуни абр ва сутуни оташ ҳидоят ва ҳифз кардааст.</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g" altLang="ko-KR" sz="3600">
                <a:solidFill>
                  <a:schemeClr val="tx1">
                    <a:lumMod val="65000"/>
                    <a:lumOff val="35000"/>
                  </a:schemeClr>
                </a:solidFill>
              </a:rPr>
              <a:t>Ҳоло, Худо бо ман аст ва маро муҳофизат мекунад. Худоро шукр кунем.</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t>Худоё?</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ҳамеша бо мост.</a:t>
            </a:r>
          </a:p>
          <a:p>
            <a:r xmlns:a="http://schemas.openxmlformats.org/drawingml/2006/main">
              <a:rPr lang="tg" altLang="ko-KR" sz="3600">
                <a:solidFill>
                  <a:schemeClr val="tx1">
                    <a:lumMod val="65000"/>
                    <a:lumOff val="35000"/>
                  </a:schemeClr>
                </a:solidFill>
              </a:rPr>
              <a:t>Ва шабу рӯз моро муҳофизат мекунад.</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Вақте ки исроилиён аз Миср рафтанд, Худо онҳоро бо чӣ роҳнамоӣ кард?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сутуни абр ва сутуни оташ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парранда ва моҳӣ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офтоб ва моҳ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саг ва гурба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① </a:t>
            </a:r>
            <a:r xmlns:a="http://schemas.openxmlformats.org/drawingml/2006/main">
              <a:rPr lang="tg" altLang="ko-KR" sz="2800">
                <a:solidFill>
                  <a:srgbClr val="FF0000"/>
                </a:solidFill>
              </a:rPr>
              <a:t>сутуни абр ва сутуни оташ</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Рӯзона Худованд пешопеши онҳо дар сутуни абр мерафт, то ки онҳоро ба роҳашон ҳидоят кунад ва шабона дар сутуни оташ ба онҳо равшанӣ диҳад, то ки онҳо шабу рӯз сафар кунанд.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Хуруҷ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 19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400"/>
              <a:t>Исроилиён аз баҳри тақсимшуда дар замини хушк гузашта истодаанд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Ва Мусо дасти худро бар баҳр дароз кард, ва тамоми он шаб Худованд бо шамоли сахти шарқӣ баҳрро баргардонд ва онро ба хушкӣ табдил дод. Обҳо тақсим шуданд,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Хуруҷ</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14:</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Мусо ва банӣ-Исроил дар роҳи Канъон ба баҳри Сурх вохӯрданд.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Мисриён исроилиёнро таъқиб карданд, то онҳоро боз дастгир кунанд.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Баъд, як чизи аҷибе рӯй дод! Худо иҷозат дод, ки баҳри Сурх аз ҳам ҷудо шавад ва исроилиён дар замини хушк гузаранд.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Сарбозони мисрӣ онҳоро таъқиб карданд, аммо баҳр боз баргашт, тамоми сарбозони мисрӣ дар баҳр обхезӣ шуданд. Ҳеҷ яке аз онҳо зинда намондааст.</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tg" altLang="ko-KR" sz="2800">
                <a:solidFill>
                  <a:schemeClr val="tx1">
                    <a:lumMod val="65000"/>
                    <a:lumOff val="35000"/>
                  </a:schemeClr>
                </a:solidFill>
              </a:rPr>
              <a:t>Фиръавн инро шунида, Мусо аз ӯ тарсид ва аз қасри Миср гурехт ва ба биёбони Мидён рафт.</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Мо ба Худо миннатдорем, ки моро наҷот дод! Хамаи исроилиён бо завки калон сурудхои шодравон месароянд.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600">
                <a:solidFill>
                  <a:schemeClr val="tx1">
                    <a:lumMod val="65000"/>
                    <a:lumOff val="35000"/>
                  </a:schemeClr>
                </a:solidFill>
              </a:rPr>
              <a:t>Худо исроилиёнро аз вазъияти ногуворашон наҷот дод.</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g" altLang="ko-KR" sz="3600">
                <a:solidFill>
                  <a:schemeClr val="tx1">
                    <a:lumMod val="65000"/>
                    <a:lumOff val="35000"/>
                  </a:schemeClr>
                </a:solidFill>
              </a:rPr>
              <a:t>Ман низ дар ҳолати мурдан аз сабаби гуноҳ буд, вале Худо Исоро фиристод, то маро наҷот диҳад!</a:t>
            </a:r>
          </a:p>
          <a:p>
            <a:pPr xmlns:a="http://schemas.openxmlformats.org/drawingml/2006/main" algn="ctr"/>
            <a:r xmlns:a="http://schemas.openxmlformats.org/drawingml/2006/main">
              <a:rPr lang="tg" altLang="ko-KR" sz="3600">
                <a:solidFill>
                  <a:schemeClr val="tx1">
                    <a:lumMod val="65000"/>
                    <a:lumOff val="35000"/>
                  </a:schemeClr>
                </a:solidFill>
              </a:rPr>
              <a:t>Худо маро аз марги абадӣ наҷот дод!</a:t>
            </a:r>
          </a:p>
          <a:p>
            <a:pPr xmlns:a="http://schemas.openxmlformats.org/drawingml/2006/main" algn="ctr"/>
            <a:r xmlns:a="http://schemas.openxmlformats.org/drawingml/2006/main">
              <a:rPr lang="tg" altLang="ko-KR" sz="3600">
                <a:solidFill>
                  <a:schemeClr val="tx1">
                    <a:lumMod val="65000"/>
                    <a:lumOff val="35000"/>
                  </a:schemeClr>
                </a:solidFill>
              </a:rPr>
              <a:t>Эй Падари Худо, ташаккури зиёд!</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t>Худо аст?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наҷотдиҳандаи мост, ки халқи худро бо роҳи аҷиб наҷот медиҳад.</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Чӣ тавр исроилиён аз баҳри Сурх гузаштанд?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Худо ба онҳо киштии калон фиристод.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Худо онҳоро дар оби баҳр роҳ гардонад.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Худо баҳри Сурхро тақсим кард ва ба онҳо иҷозат дод</a:t>
            </a:r>
          </a:p>
          <a:p>
            <a:r xmlns:a="http://schemas.openxmlformats.org/drawingml/2006/main">
              <a:rPr lang="tg" altLang="ko-KR" sz="2800">
                <a:solidFill>
                  <a:schemeClr val="tx1">
                    <a:lumMod val="65000"/>
                    <a:lumOff val="35000"/>
                  </a:schemeClr>
                </a:solidFill>
              </a:rPr>
              <a:t>замини хушк.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Худо бигзор онҳо аз баҳр парвоз кунанд.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③ </a:t>
            </a:r>
            <a:r xmlns:a="http://schemas.openxmlformats.org/drawingml/2006/main">
              <a:rPr lang="tg" altLang="ko-KR" sz="2800">
                <a:solidFill>
                  <a:srgbClr val="FF0000"/>
                </a:solidFill>
              </a:rPr>
              <a:t>Худо баҳри Сурхро тақсим кард ва ба онҳо иҷозат дод</a:t>
            </a:r>
          </a:p>
          <a:p>
            <a:r xmlns:a="http://schemas.openxmlformats.org/drawingml/2006/main">
              <a:rPr lang="tg" altLang="ko-KR" sz="2800">
                <a:solidFill>
                  <a:srgbClr val="FF0000"/>
                </a:solidFill>
              </a:rPr>
              <a:t>замини хушк.</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Ва Мусо дасти худро бар баҳр дароз кард, ва тамоми он шаб Худованд бо шамоли сахти шарқӣ баҳрро баргардонд ва онро ба хушкӣ табдил дод. Обҳо тақсим шуданд,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Хуруҷ</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14:</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 20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600"/>
              <a:t>Худое, ки Гӯштро паст мекунад</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bg1">
                    <a:lumMod val="50000"/>
                  </a:schemeClr>
                </a:solidFill>
              </a:rPr>
              <a:t>«Ман шикваи банӣ-Исроилро шунидаам, ба онҳо бигӯ: "Шумо дар шом гӯшт хоҳед хӯрд, ва субҳ аз нон сер хоҳед шуд; он гоҳ хоҳед донист, ки Ман Худованд Худои шумо ҳастам".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Хуруҷ</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Исроилиён дар биёбон хӯрок надоштанд. Он гоҳ аз Мӯсо ва Худо шикоят карданд.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Он гоҳ Худованд ба Мусо гуфт. «Ман аз осмон барои шумо хӯрок мефиристам».</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Пагохй дар болои фарши биёбон донахои тунук барин шабнам пайдо шуданд.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tg" altLang="ko-KR" sz="2800">
                <a:solidFill>
                  <a:schemeClr val="tx1">
                    <a:lumMod val="65000"/>
                    <a:lumOff val="35000"/>
                  </a:schemeClr>
                </a:solidFill>
              </a:rPr>
              <a:t>Мусо 40 сол чупонй кард ва дар охир ба 80 сола шуд.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Бегоҳӣ бар онҳо бедона омада, афтод ва бошишгоҳро фаро гирифт. Онњоро љамъ карда, пухта ва хўрданд. Онхо хатто дар биёбон хам аз гуруснагй намурданд.</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600">
                <a:solidFill>
                  <a:schemeClr val="tx1">
                    <a:lumMod val="65000"/>
                    <a:lumOff val="35000"/>
                  </a:schemeClr>
                </a:solidFill>
              </a:rPr>
              <a:t>"Раҳмат, Худоё!" Мусо ва исроилиён аз қудрати тавонои Худо дар ҳайрат монданд.</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600">
                <a:solidFill>
                  <a:schemeClr val="tx1">
                    <a:lumMod val="65000"/>
                    <a:lumOff val="35000"/>
                  </a:schemeClr>
                </a:solidFill>
              </a:rPr>
              <a:t>Худо ба халқи худ ғизои ҳаррӯзаи худро бо роҳи аҷиб ва қудрати пурқудрати худ ҳатто дар биёбоне, ки ҳеҷ чиз наёфтанд, таъмин мекард.</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g" altLang="ko-KR" sz="3600">
                <a:solidFill>
                  <a:schemeClr val="tx1">
                    <a:lumMod val="65000"/>
                    <a:lumOff val="35000"/>
                  </a:schemeClr>
                </a:solidFill>
              </a:rPr>
              <a:t>Мо боварӣ дорем, ки Худо ба мо ниёзҳои моро бо роҳи олиҷаноби худ содиқона таъмин хоҳад кард.</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t>Худо аст?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Ӯ Худои олиҷаноб аст, ки ниёзҳои моро пешакӣ медонад ва онҳоро бо роҳи аҷиби Худ таъмин мекунад.</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барои мардуми гуруснааш чиро таъмин кард?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Манна ва бедона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Нон ва шир</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Гӯшт ва об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Биринҷ ва шӯрбо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① </a:t>
            </a:r>
            <a:r xmlns:a="http://schemas.openxmlformats.org/drawingml/2006/main">
              <a:rPr lang="tg" altLang="ko-KR" sz="2800">
                <a:solidFill>
                  <a:srgbClr val="FF0000"/>
                </a:solidFill>
              </a:rPr>
              <a:t>Манна ва бедона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bg1">
                    <a:lumMod val="50000"/>
                  </a:schemeClr>
                </a:solidFill>
              </a:rPr>
              <a:t>«Ман шикваи банӣ-Исроилро шунидаам, ба онҳо бигӯ: "Шумо дар шом гӯшт хоҳед хӯрд, ва субҳ аз нон сер хоҳед шуд; он гоҳ хоҳед донист, ки Ман Худованд Худои шумо ҳастам".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Хуруҷ</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tg" altLang="ko-KR" b="1">
                <a:solidFill>
                  <a:schemeClr val="tx1">
                    <a:lumMod val="50000"/>
                    <a:lumOff val="50000"/>
                  </a:schemeClr>
                </a:solidFill>
              </a:rPr>
              <a:t>Не.</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21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tg" altLang="ko-KR" sz="4000"/>
              <a:t>Даҳ Аҳком</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tg" altLang="ko-KR" sz="3600">
                <a:solidFill>
                  <a:schemeClr val="tx1">
                    <a:lumMod val="65000"/>
                    <a:lumOff val="35000"/>
                  </a:schemeClr>
                </a:solidFill>
              </a:rPr>
              <a:t>Мусо дар он ҷо чил рӯзу чил шаб назди Худованд буд, нахӯрда буд</a:t>
            </a:r>
          </a:p>
          <a:p>
            <a:r xmlns:a="http://schemas.openxmlformats.org/drawingml/2006/main">
              <a:rPr lang="tg" altLang="ko-KR" sz="3600">
                <a:solidFill>
                  <a:schemeClr val="tx1">
                    <a:lumMod val="65000"/>
                    <a:lumOff val="35000"/>
                  </a:schemeClr>
                </a:solidFill>
              </a:rPr>
              <a:t>нон ё оби нӯшокӣ. Ва бар тахтаҳо суханони аҳд — Даҳ Аҳкомро навишт.</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tg" altLang="ko-KR" sz="2800">
                <a:solidFill>
                  <a:schemeClr val="tx1">
                    <a:lumMod val="65000"/>
                    <a:lumOff val="35000"/>
                  </a:schemeClr>
                </a:solidFill>
              </a:rPr>
              <a:t>Хуруҷ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tg" altLang="ko-KR" sz="2800">
                <a:solidFill>
                  <a:schemeClr val="tx1">
                    <a:lumMod val="65000"/>
                    <a:lumOff val="35000"/>
                  </a:schemeClr>
                </a:solidFill>
              </a:rPr>
              <a:t>Банӣ-Исроил ба кӯҳи Ҳориб (кӯҳи Сино) расиданд. Ҷалоли Худованд Худо дар кӯҳи Синай (кӯҳи Ҳориб) пур буд.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tg" altLang="ko-KR" sz="2800">
                <a:solidFill>
                  <a:schemeClr val="tx1">
                    <a:lumMod val="65000"/>
                    <a:lumOff val="35000"/>
                  </a:schemeClr>
                </a:solidFill>
              </a:rPr>
              <a:t>Худо ба Мӯсо гуфт: «Ба кӯҳ назди ман биё». Мусо ба кӯҳи Худо баромад.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tg" altLang="ko-KR" sz="2800">
                <a:solidFill>
                  <a:schemeClr val="tx1">
                    <a:lumMod val="65000"/>
                    <a:lumOff val="35000"/>
                  </a:schemeClr>
                </a:solidFill>
              </a:rPr>
              <a:t>Рӯзе Худо ӯро дар даруни буттаи сӯзон хонд ва ба ӯ гуфт. «Ман туро назди Фиръавн мефиристам, то ки қавми Худро аз Миср наҷот диҳанд».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tg" altLang="ko-KR" sz="2800">
                <a:solidFill>
                  <a:schemeClr val="tx1">
                    <a:lumMod val="65000"/>
                    <a:lumOff val="35000"/>
                  </a:schemeClr>
                </a:solidFill>
              </a:rPr>
              <a:t>Худованд Худо дар кӯҳи Ҳориб вохӯрд.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tg" altLang="ko-KR" sz="2800">
                <a:solidFill>
                  <a:schemeClr val="tx1">
                    <a:lumMod val="65000"/>
                    <a:lumOff val="35000"/>
                  </a:schemeClr>
                </a:solidFill>
              </a:rPr>
              <a:t>Худо ба Мусо лавҳаҳои сангин дод. Худо ба исроилиён барои риоя кардани Даҳ Аҳком дар он қонунҳо ва аҳкомҳоро навишт.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tg" altLang="ko-KR" sz="2600">
                <a:solidFill>
                  <a:schemeClr val="tx1">
                    <a:lumMod val="65000"/>
                    <a:lumOff val="35000"/>
                  </a:schemeClr>
                </a:solidFill>
              </a:rPr>
              <a:t>"Ташаккур, Худовандо, ки ба мо қонун додӣ".</a:t>
            </a:r>
          </a:p>
          <a:p>
            <a:r xmlns:a="http://schemas.openxmlformats.org/drawingml/2006/main">
              <a:rPr lang="tg" altLang="ko-KR" sz="2600">
                <a:solidFill>
                  <a:schemeClr val="tx1">
                    <a:lumMod val="65000"/>
                    <a:lumOff val="35000"/>
                  </a:schemeClr>
                </a:solidFill>
              </a:rPr>
              <a:t>Мусо фикр кард: «Ман ин Даҳ Аҳкоми гаронбаҳоро мерасонам ва таълим медиҳам».</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tg" altLang="ko-KR" sz="3200">
                <a:solidFill>
                  <a:schemeClr val="tx1">
                    <a:lumMod val="65000"/>
                    <a:lumOff val="35000"/>
                  </a:schemeClr>
                </a:solidFill>
              </a:rPr>
              <a:t>Даҳ Аҳком қоидаҳои гаронбаҳое мебошанд, ки Худо барои ҳаёти мо додааст.</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g" altLang="ko-KR" sz="3200">
                <a:solidFill>
                  <a:schemeClr val="tx1">
                    <a:lumMod val="65000"/>
                    <a:lumOff val="35000"/>
                  </a:schemeClr>
                </a:solidFill>
              </a:rPr>
              <a:t>Вақте ки мо ба қонунҳои Худо итоат мекунем, Худо аз ҳаёти мо розӣ мешавад.</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tg" altLang="ko-KR" sz="3200"/>
              <a:t>Худоё?</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tg" altLang="ko-KR" sz="3600">
                <a:solidFill>
                  <a:schemeClr val="tx1">
                    <a:lumMod val="65000"/>
                    <a:lumOff val="35000"/>
                  </a:schemeClr>
                </a:solidFill>
              </a:rPr>
              <a:t>Худо ба мо қонунҳо ва Даҳ Аҳкомро додааст.</a:t>
            </a:r>
          </a:p>
          <a:p>
            <a:endParaRPr lang="en-US" altLang="ko-KR" sz="3600">
              <a:solidFill>
                <a:schemeClr val="tx1">
                  <a:lumMod val="65000"/>
                  <a:lumOff val="35000"/>
                </a:schemeClr>
              </a:solidFill>
            </a:endParaRPr>
          </a:p>
          <a:p>
            <a:r xmlns:a="http://schemas.openxmlformats.org/drawingml/2006/main">
              <a:rPr lang="tg" altLang="ko-KR" sz="3600">
                <a:solidFill>
                  <a:schemeClr val="tx1">
                    <a:lumMod val="65000"/>
                    <a:lumOff val="35000"/>
                  </a:schemeClr>
                </a:solidFill>
              </a:rPr>
              <a:t>Худо ба воситаи ин қонунҳо ва аҳкомҳо Худро ба мо шинохт.</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tg" altLang="ko-KR" sz="3200">
                <a:solidFill>
                  <a:schemeClr val="tx1">
                    <a:lumMod val="65000"/>
                    <a:lumOff val="35000"/>
                  </a:schemeClr>
                </a:solidFill>
              </a:rPr>
              <a:t>Худо Даҳ Аҳкомро дар куҷо навишт?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Планшети чӯбӣ</a:t>
            </a:r>
            <a:r xmlns:a="http://schemas.openxmlformats.org/drawingml/2006/main">
              <a:rPr lang="tg"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лой</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планшет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Коғаз</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Планшети сангӣ</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tg" altLang="en-US" sz="2800">
                <a:solidFill>
                  <a:srgbClr val="FF0000"/>
                </a:solidFill>
              </a:rPr>
              <a:t>④ </a:t>
            </a:r>
            <a:r xmlns:a="http://schemas.openxmlformats.org/drawingml/2006/main">
              <a:rPr lang="tg" altLang="ko-KR" sz="2800">
                <a:solidFill>
                  <a:srgbClr val="FF0000"/>
                </a:solidFill>
              </a:rPr>
              <a:t>Планшети сангӣ</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tg" altLang="ko-KR" sz="3600">
                <a:solidFill>
                  <a:schemeClr val="tx1">
                    <a:lumMod val="65000"/>
                    <a:lumOff val="35000"/>
                  </a:schemeClr>
                </a:solidFill>
              </a:rPr>
              <a:t>Мусо дар он ҷо чил рӯзу чил шаб назди Худованд буд, нахӯрда буд</a:t>
            </a:r>
          </a:p>
          <a:p>
            <a:r xmlns:a="http://schemas.openxmlformats.org/drawingml/2006/main">
              <a:rPr lang="tg" altLang="ko-KR" sz="3600">
                <a:solidFill>
                  <a:schemeClr val="tx1">
                    <a:lumMod val="65000"/>
                    <a:lumOff val="35000"/>
                  </a:schemeClr>
                </a:solidFill>
              </a:rPr>
              <a:t>нон ё оби нӯшокӣ. Ва бар тахтаҳо суханони аҳд — Даҳ Аҳкомро навишт.</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tg" altLang="ko-KR" sz="2800">
                <a:solidFill>
                  <a:schemeClr val="tx1">
                    <a:lumMod val="65000"/>
                    <a:lumOff val="35000"/>
                  </a:schemeClr>
                </a:solidFill>
              </a:rPr>
              <a:t>Хуруҷ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 22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400"/>
              <a:t>Гӯсолаи тиллоӣ</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bg1">
                    <a:lumMod val="50000"/>
                  </a:schemeClr>
                </a:solidFill>
              </a:rPr>
              <a:t>Ӯ он чиро, ки ба ӯ доданд, гирифт ва онро ба як буттае дар шакл сохт</a:t>
            </a:r>
          </a:p>
          <a:p>
            <a:r xmlns:a="http://schemas.openxmlformats.org/drawingml/2006/main">
              <a:rPr lang="tg" altLang="ko-KR" sz="3600">
                <a:solidFill>
                  <a:schemeClr val="bg1">
                    <a:lumMod val="50000"/>
                  </a:schemeClr>
                </a:solidFill>
              </a:rPr>
              <a:t>гӯсолае, ки онро бо асбоб сохтан. Он гоҳ онҳо гуфтанд: «Инҳо худоёни ту ҳастанд, эй Исроил, ки шуморо аз Миср берун овардаанд».</a:t>
            </a:r>
          </a:p>
          <a:p>
            <a:r xmlns:a="http://schemas.openxmlformats.org/drawingml/2006/main">
              <a:rPr lang="tg"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Хуруҷ</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Ваќте Мўсо ин ќадар аз Кўњ фуромад, онњо худро нохушнуд њис карданд. «Мо ба Худои худ ниёз дорем, ки моро ба ҷои Мусо роҳнамоӣ кунад».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tg" altLang="ko-KR" sz="2600">
                <a:solidFill>
                  <a:schemeClr val="tx1">
                    <a:lumMod val="65000"/>
                    <a:lumOff val="35000"/>
                  </a:schemeClr>
                </a:solidFill>
              </a:rPr>
              <a:t>Мусо ба Миср баргашт, то халқи худро, ки банӣ-Исроил, ки асои Худо ба ӯ дода буд, наҷот диҳад.</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Пас, онҳо гӯсолаи тиллоӣ сохтанд ва онро ҳамчун худои худ парастиш карданд, ки онҳоро роҳнамоӣ кунад.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Мусо, ки бо Даҳ Аҳком мефаромад, хеле хашмгин шуд.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Худо бар онҳо хашмгин шуд. «Ман онҳоро нест мекунам. Он гоҳ ман шуморо ба халқи бузург табдил хоҳам дод».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600">
                <a:solidFill>
                  <a:schemeClr val="tx1">
                    <a:lumMod val="65000"/>
                    <a:lumOff val="35000"/>
                  </a:schemeClr>
                </a:solidFill>
              </a:rPr>
              <a:t>Аммо Мусо аз Худо дуо кард, ки онҳоро ҷиддӣ бубахшад. Худо дуои Мӯсоро шунид ва онҳоро бахшид.</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Имруз</a:t>
            </a:r>
            <a:r xmlns:a="http://schemas.openxmlformats.org/drawingml/2006/main">
              <a:rPr lang="tg" altLang="en-US" sz="4000">
                <a:solidFill>
                  <a:srgbClr val="FF0000"/>
                </a:solidFill>
              </a:rPr>
              <a:t> </a:t>
            </a:r>
            <a:r xmlns:a="http://schemas.openxmlformats.org/drawingml/2006/main">
              <a:rPr lang="tg" altLang="ko-KR" sz="4000">
                <a:solidFill>
                  <a:srgbClr val="FF0000"/>
                </a:solidFill>
              </a:rPr>
              <a:t>Дарс</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600">
                <a:solidFill>
                  <a:schemeClr val="tx1">
                    <a:lumMod val="65000"/>
                    <a:lumOff val="35000"/>
                  </a:schemeClr>
                </a:solidFill>
              </a:rPr>
              <a:t>Он чизе, ки Худо аз ҳама бад мебинад, ин аст, ки ба ҷои Ӯ худоёни дигарро бипарастед.</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g" altLang="ko-KR" sz="3600">
                <a:solidFill>
                  <a:schemeClr val="tx1">
                    <a:lumMod val="65000"/>
                    <a:lumOff val="35000"/>
                  </a:schemeClr>
                </a:solidFill>
              </a:rPr>
              <a:t>Ба ҳеҷ ваҷҳ барои худ бут насозед.</a:t>
            </a:r>
          </a:p>
          <a:p>
            <a:pPr xmlns:a="http://schemas.openxmlformats.org/drawingml/2006/main" algn="ctr"/>
            <a:r xmlns:a="http://schemas.openxmlformats.org/drawingml/2006/main">
              <a:rPr lang="tg" altLang="ko-KR" sz="3600">
                <a:solidFill>
                  <a:schemeClr val="tx1">
                    <a:lumMod val="65000"/>
                    <a:lumOff val="35000"/>
                  </a:schemeClr>
                </a:solidFill>
              </a:rPr>
              <a:t>Новобаста аз он ки чӣ мешавад, шумо ба онҳо саҷда накунед ва ба онҳо саҷда накунед.</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solidFill>
                  <a:srgbClr val="FF0000"/>
                </a:solidFill>
              </a:rPr>
              <a:t>Худоё?</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бештар ба ҷои Ӯ бутпарастиро бад мебинад.</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Банӣ-Исроил барои содир кардани гуноҳ кадом бутро сохтанд?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Тиллоӣ</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Уқоб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Гӯсолаи тиллоӣ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Гӯсолаи нуқра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Нуқра</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Уқоб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② </a:t>
            </a:r>
            <a:r xmlns:a="http://schemas.openxmlformats.org/drawingml/2006/main">
              <a:rPr lang="tg" altLang="ko-KR" sz="2800">
                <a:solidFill>
                  <a:srgbClr val="FF0000"/>
                </a:solidFill>
              </a:rPr>
              <a:t>Гӯсолаи тиллоӣ</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bg1">
                    <a:lumMod val="50000"/>
                  </a:schemeClr>
                </a:solidFill>
              </a:rPr>
              <a:t>Ӯ он чиро, ки ба ӯ доданд, гирифт ва онро ба як буттае дар шакл сохт</a:t>
            </a:r>
          </a:p>
          <a:p>
            <a:r xmlns:a="http://schemas.openxmlformats.org/drawingml/2006/main">
              <a:rPr lang="tg" altLang="ko-KR" sz="3600">
                <a:solidFill>
                  <a:schemeClr val="bg1">
                    <a:lumMod val="50000"/>
                  </a:schemeClr>
                </a:solidFill>
              </a:rPr>
              <a:t>гӯсолае, ки онро бо асбоб сохтан. Он гоҳ онҳо гуфтанд: «Инҳо худоёни ту ҳастанд, эй Исроил, ки шуморо аз Миср берун овардаанд».</a:t>
            </a:r>
          </a:p>
          <a:p>
            <a:r xmlns:a="http://schemas.openxmlformats.org/drawingml/2006/main">
              <a:rPr lang="tg"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Хуруҷ</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 23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400"/>
              <a:t>Хонаи Худо (хайр) дар биёбон</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bg1">
                    <a:lumMod val="50000"/>
                  </a:schemeClr>
                </a:solidFill>
              </a:rPr>
              <a:t>Дар рӯзе ки хаймаи муқаддас, хаймаи шаҳодат барпо шуд, абр онро фаро гирифт. Аз шом то субҳ абри болои хайма мисли оташ менамуд.</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Рақамҳо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tg" altLang="ko-KR" sz="3200">
                <a:solidFill>
                  <a:schemeClr val="tx1">
                    <a:lumMod val="65000"/>
                    <a:lumOff val="35000"/>
                  </a:schemeClr>
                </a:solidFill>
              </a:rPr>
              <a:t>Худо Мусоро чун пешвои исроилиён номид, вақте ки ӯ 80-сола буд.</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g" altLang="ko-KR" sz="3200">
                <a:solidFill>
                  <a:schemeClr val="tx1">
                    <a:lumMod val="65000"/>
                    <a:lumOff val="35000"/>
                  </a:schemeClr>
                </a:solidFill>
              </a:rPr>
              <a:t>Нақшаи Худо аз нақшаи мо фарқ мекунад, аммо нақшаи Ӯ ҳамеша комил аст.</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g" altLang="ko-KR" sz="3200">
                <a:solidFill>
                  <a:schemeClr val="tx1">
                    <a:lumMod val="65000"/>
                    <a:lumOff val="35000"/>
                  </a:schemeClr>
                </a:solidFill>
              </a:rPr>
              <a:t>Мо бояд бовар кунем, ки нақшаи Худо комил аст ва мо бояд ба Ӯ такя кунем.</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Худованд ба Мӯсо фармуд, ки хаймаро хонаи Худо созад.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Худо ҳама чизро дар бораи хайма нақл кард - шакли он ва ҳама чизҳое, ки барои он омода карда шаванд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Ва Худо ба онҳо донист, ки чӣ гуна ҳар як мақоларо ҳангоми ибодати Худо дар хайма истифода баранд.</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Мусо ва банӣ-Исроил мувофиқи дастури Худо хаймаро - хонаи Худо сохтанд.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600">
                <a:solidFill>
                  <a:schemeClr val="tx1">
                    <a:lumMod val="65000"/>
                    <a:lumOff val="35000"/>
                  </a:schemeClr>
                </a:solidFill>
              </a:rPr>
              <a:t>Дар рӯзе ки хайма барпо шуд, абре, ки ҷалоли Худоро нишон медод, онро фаро гирифт. Хаймаи муқаддас нишонаи он буд, ки Худо бо исроилиён буд.</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600">
                <a:solidFill>
                  <a:schemeClr val="tx1">
                    <a:lumMod val="65000"/>
                    <a:lumOff val="35000"/>
                  </a:schemeClr>
                </a:solidFill>
              </a:rPr>
              <a:t>Худо ба исроилиён иҷозат дод, ки хаймаро хонаи Худо гардонанд ва онҳоро бо хайма ҳамчун маркази худ зиндагӣ кунанд.</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g" altLang="ko-KR" sz="3600">
                <a:solidFill>
                  <a:schemeClr val="tx1">
                    <a:lumMod val="65000"/>
                    <a:lumOff val="35000"/>
                  </a:schemeClr>
                </a:solidFill>
              </a:rPr>
              <a:t>Мо бояд бо Худо ҳамчун маркази ақл ва ҳаёти мо зиндагӣ кунем.</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solidFill>
                  <a:srgbClr val="FF0000"/>
                </a:solidFill>
              </a:rPr>
              <a:t>Худоё?</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бо мо зиндагӣ мекунад, бо мо роҳ меравад, моро роҳнамоӣ мекунад ва бо мо гап мезанад.</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ба исроилиён чӣ иҷозат дод?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Гӯсолаи тиллоӣ</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Даҳ Аҳком</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Қасри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Хайма - Хонаи Худо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④ </a:t>
            </a:r>
            <a:r xmlns:a="http://schemas.openxmlformats.org/drawingml/2006/main">
              <a:rPr lang="tg" altLang="ko-KR" sz="2800">
                <a:solidFill>
                  <a:srgbClr val="FF0000"/>
                </a:solidFill>
              </a:rPr>
              <a:t>Хайма - Хонаи Худо</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bg1">
                    <a:lumMod val="50000"/>
                  </a:schemeClr>
                </a:solidFill>
              </a:rPr>
              <a:t>Дар рӯзе ки хаймаи муқаддас, хаймаи шаҳодат барпо шуд, абр онро фаро гирифт. Аз шом то субҳ абри болои хайма мисли оташ менамуд.</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Рақамҳо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b="1">
                <a:solidFill>
                  <a:schemeClr val="tx1">
                    <a:lumMod val="50000"/>
                    <a:lumOff val="50000"/>
                  </a:schemeClr>
                </a:solidFill>
              </a:rPr>
              <a:t>№ 24</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Дар</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калима</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аз</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Худоё</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400"/>
              <a:t>Ериҳӯи харобшуда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tg" altLang="ko-KR" sz="3200"/>
              <a:t>Худо аст?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tg" altLang="ko-KR" sz="3600">
                <a:solidFill>
                  <a:schemeClr val="tx1">
                    <a:lumMod val="65000"/>
                    <a:lumOff val="35000"/>
                  </a:schemeClr>
                </a:solidFill>
              </a:rPr>
              <a:t>Худо моро бо нақшаҳои комили худ роҳнамоӣ мекунад. Дар нақшаҳои Худо хато нест.</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Дафъаи ҳафтум, ҳангоме ки коҳинон карнай навохтанд, Еҳушаъ ба мардум фармуд: «Фарьёд занед, зеро ки Худованд шаҳрро ба шумо додааст!</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Еҳушаъ</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Исроилиён мехостанд ба замини ваъдашуда бираванд. Аммо Ериҳӯ, ки қалъаи калон буд, пеши роҳи онҳоро гирифт.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Худо ба Еҳушаъ, ки пешвои онҳо буд, гуфт, ки чӣ тавр Ериҳӯро несту нобуд кунад.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Исроилиён мувофиқи дастури Худо дар атрофи девори Ериҳӯ ҳафт рӯз гаштугузор карданд.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Ҳангоме ки онҳо дар давоми шаш рӯз дар атрофи девор мегаштанд, ҳар рӯз як маротиба, Ериҳӯ як ваҷаб ҳаракат намекард.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Дар рӯзи ҳафтум онҳо дар атрофи он ҳафт бор гаштугузор карданд. Дафъаи хафтум дар гирду атроф садои баланд доданд, девор фуру рафт.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solidFill>
                  <a:schemeClr val="tx1">
                    <a:lumMod val="65000"/>
                    <a:lumOff val="35000"/>
                  </a:schemeClr>
                </a:solidFill>
              </a:rPr>
              <a:t>Исроилиён бо қувваи худ Ериҳӯро нобуд карда натавонистанд. Аммо Худо Ерихони бо қудрати Худ барои онҳо нобуд кард.</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g" altLang="ko-KR" sz="3200">
                <a:solidFill>
                  <a:schemeClr val="tx1">
                    <a:lumMod val="65000"/>
                    <a:lumOff val="35000"/>
                  </a:schemeClr>
                </a:solidFill>
              </a:rPr>
              <a:t>Исроилиён ба воситаи итоат ба Худо ғалаба ба даст оварданд.</a:t>
            </a:r>
          </a:p>
          <a:p>
            <a:pPr xmlns:a="http://schemas.openxmlformats.org/drawingml/2006/main" algn="ctr"/>
            <a:r xmlns:a="http://schemas.openxmlformats.org/drawingml/2006/main">
              <a:rPr lang="tg" altLang="ko-KR" sz="3200">
                <a:solidFill>
                  <a:schemeClr val="tx1">
                    <a:lumMod val="65000"/>
                    <a:lumOff val="35000"/>
                  </a:schemeClr>
                </a:solidFill>
              </a:rPr>
              <a:t>Зиндагиамонро бо тоъату итоати Худо гузаронем.</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g" altLang="ko-KR" sz="3200">
                <a:solidFill>
                  <a:schemeClr val="tx1">
                    <a:lumMod val="65000"/>
                    <a:lumOff val="35000"/>
                  </a:schemeClr>
                </a:solidFill>
              </a:rPr>
              <a:t>Биёед шукри Худо кунем, ки моро пирӯз кардааст!</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3200"/>
              <a:t>Худоё?</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rgbClr val="C00000"/>
                </a:solidFill>
              </a:rPr>
              <a:t>Худоё..</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ба воситаи қудрати бузурги худ ба халқи худ ғалаба медиҳад.</a:t>
            </a:r>
          </a:p>
          <a:p>
            <a:endParaRPr lang="en-US" altLang="ko-KR" sz="3600">
              <a:solidFill>
                <a:schemeClr val="tx1">
                  <a:lumMod val="65000"/>
                  <a:lumOff val="35000"/>
                </a:schemeClr>
              </a:solidFill>
            </a:endParaRPr>
          </a:p>
          <a:p>
            <a:r xmlns:a="http://schemas.openxmlformats.org/drawingml/2006/main">
              <a:rPr lang="tg" altLang="ko-KR" sz="3600">
                <a:solidFill>
                  <a:schemeClr val="tx1">
                    <a:lumMod val="65000"/>
                    <a:lumOff val="35000"/>
                  </a:schemeClr>
                </a:solidFill>
              </a:rPr>
              <a:t>Ӯ Худои Ғалаба аст!</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Худо ба Еҳушаъ чӣ амр дод, ки Ериҳӯро нест кунад?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Ҳафт рӯз ба Ериҳӯ санг андозед.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Барои Ериҳӯ ҳафт рӯз дуо гӯед.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Дар давоми ҳафт рӯз барои Ериҳӯ ҳамду сано хонед.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2800">
                <a:solidFill>
                  <a:schemeClr val="tx1">
                    <a:lumMod val="65000"/>
                    <a:lumOff val="35000"/>
                  </a:schemeClr>
                </a:solidFill>
              </a:rPr>
              <a:t>④ Март девори Ериҳӯ барои ҳафт рӯз ва дар</a:t>
            </a:r>
          </a:p>
          <a:p>
            <a:r xmlns:a="http://schemas.openxmlformats.org/drawingml/2006/main">
              <a:rPr lang="tg" altLang="ko-KR" sz="2800">
                <a:solidFill>
                  <a:schemeClr val="tx1">
                    <a:lumMod val="65000"/>
                    <a:lumOff val="35000"/>
                  </a:schemeClr>
                </a:solidFill>
              </a:rPr>
              <a:t>рУзи охир садои баланд дод.</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en-US" sz="2800">
                <a:solidFill>
                  <a:srgbClr val="FF0000"/>
                </a:solidFill>
              </a:rPr>
              <a:t>④ </a:t>
            </a:r>
            <a:r xmlns:a="http://schemas.openxmlformats.org/drawingml/2006/main">
              <a:rPr lang="tg" altLang="ko-KR" sz="2800">
                <a:solidFill>
                  <a:srgbClr val="FF0000"/>
                </a:solidFill>
              </a:rPr>
              <a:t>Март девори Ериҳӯ барои ҳафт рӯз ва дар</a:t>
            </a:r>
          </a:p>
          <a:p>
            <a:r xmlns:a="http://schemas.openxmlformats.org/drawingml/2006/main">
              <a:rPr lang="tg" altLang="ko-KR" sz="2800">
                <a:solidFill>
                  <a:srgbClr val="FF0000"/>
                </a:solidFill>
              </a:rPr>
              <a:t>рУзи охир садои баланд дод.</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g" altLang="ko-KR" sz="3600">
                <a:solidFill>
                  <a:schemeClr val="tx1">
                    <a:lumMod val="65000"/>
                    <a:lumOff val="35000"/>
                  </a:schemeClr>
                </a:solidFill>
              </a:rPr>
              <a:t>Дафъаи ҳафтум, ҳангоме ки коҳинон карнай навохтанд, Еҳушаъ ба мардум фармуд: «Фарьёд занед, зеро ки Худованд шаҳрро ба шумо додааст!</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g" altLang="ko-KR" sz="2800">
                <a:solidFill>
                  <a:schemeClr val="tx1">
                    <a:lumMod val="65000"/>
                    <a:lumOff val="35000"/>
                  </a:schemeClr>
                </a:solidFill>
              </a:rPr>
              <a:t>Еҳушаъ</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